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5"/>
  </p:sldMasterIdLst>
  <p:sldIdLst>
    <p:sldId id="256" r:id="rId6"/>
    <p:sldId id="257" r:id="rId7"/>
    <p:sldId id="259" r:id="rId8"/>
    <p:sldId id="258" r:id="rId9"/>
    <p:sldId id="268" r:id="rId10"/>
    <p:sldId id="271" r:id="rId11"/>
    <p:sldId id="267" r:id="rId12"/>
    <p:sldId id="269" r:id="rId13"/>
    <p:sldId id="270" r:id="rId14"/>
    <p:sldId id="265" r:id="rId15"/>
    <p:sldId id="263" r:id="rId16"/>
    <p:sldId id="272" r:id="rId17"/>
    <p:sldId id="264" r:id="rId18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assoonPrimaryInfan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40BA04F-71F2-531D-B343-CA953291BAA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3" name="Rectangle 3" descr="Stationery">
              <a:extLst>
                <a:ext uri="{FF2B5EF4-FFF2-40B4-BE49-F238E27FC236}">
                  <a16:creationId xmlns:a16="http://schemas.microsoft.com/office/drawing/2014/main" id="{5BFF58CA-495B-8C14-28C5-1E77ACA8CABF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336" y="150"/>
              <a:ext cx="5253" cy="402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pic>
          <p:nvPicPr>
            <p:cNvPr id="4" name="Picture 4" descr="minispir">
              <a:extLst>
                <a:ext uri="{FF2B5EF4-FFF2-40B4-BE49-F238E27FC236}">
                  <a16:creationId xmlns:a16="http://schemas.microsoft.com/office/drawing/2014/main" id="{44FA2A72-762B-F949-A6D8-EC5EE512F3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62025" y="1925638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47825" y="3738563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6400F9E-DA6D-A3B8-F759-A44A7638F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62025" y="6100763"/>
            <a:ext cx="19050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95193E9-1382-AF01-D5FF-EC5FD0142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00425" y="6100763"/>
            <a:ext cx="2895600" cy="457200"/>
          </a:xfrm>
        </p:spPr>
        <p:txBody>
          <a:bodyPr/>
          <a:lstStyle>
            <a:lvl1pPr>
              <a:defRPr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8178AF5-CF30-6B11-4EDE-8B0C1A79AA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29425" y="6100763"/>
            <a:ext cx="1905000" cy="457200"/>
          </a:xfrm>
        </p:spPr>
        <p:txBody>
          <a:bodyPr/>
          <a:lstStyle>
            <a:lvl1pPr>
              <a:defRPr smtClean="0">
                <a:solidFill>
                  <a:srgbClr val="A08366"/>
                </a:solidFill>
              </a:defRPr>
            </a:lvl1pPr>
          </a:lstStyle>
          <a:p>
            <a:pPr>
              <a:defRPr/>
            </a:pPr>
            <a:fld id="{3829F42B-8BD1-4B00-BD31-C9F48F276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52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D239136-089A-5885-9BC2-78CC86085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2046389-0D6B-171C-E465-10A485C554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0DEFEB-E8BD-37E7-0B70-8058E69BDA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CCBCD-FBB9-4EAF-98A3-233E2697D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98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4572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572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E6CB319-DFDB-9DCC-BAB7-46A8859BD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36CEBC6-0C72-ABC4-597A-4F0E3AF1C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3B98C5A-834A-46B6-B384-2A7E081714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57647-B33E-42B6-A55C-9ECDC08C9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20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BC33F73-E4B1-1D80-53BA-1187197E60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8B08303-FC51-F58D-98D6-69F9F39C6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8517C4A-A27A-0B7E-0BEE-5BDC499F19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1176-F322-49E3-A663-5A3FEC702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84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E67AA4A-2091-8F95-7ADA-9D247B84B1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3FE9DD1-18DA-5BA6-5E8B-2D7258EFBC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317FD7F-9CCF-5126-FE00-3561DB12E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768C4-89CF-4E4C-A0D9-D2A78B8DD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3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2B54B61-4E7F-5FAF-28FB-FA049DBF6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C545A37-E915-D3C2-79D8-7A3831B7C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D2E7B52E-6D14-A15A-C549-3ADD66C9EB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757C-25A0-4963-88A9-FE0A189528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71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7DC54E5-A111-DBD5-69E0-AB44209DC5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4BD6E0C-68EC-B580-A25C-7409A5918D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123707E-2BF9-5A72-73A8-1F1E77D74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38C57-BD77-4B1F-A102-D011E4F44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46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A7525D6-4C26-2AAE-99FE-CBD885404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534B1-0B6A-749D-C4D6-017E4EB5FE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F2DFB3A1-E413-ABCB-BDFF-0A22C68D3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1BE95-318A-43C8-9B41-D91324AB78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25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C1921A3-5624-579F-DA10-C79C4AD46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4F8821D-9D46-1DBA-2992-D00A332096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78321DB-8DA1-3370-CD5A-72D4CC584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5C069-3753-4729-9E8C-1DD38ABD0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349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BE21E39-2CE9-2684-ECE4-89DAD7394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2C9EDC0-609B-FD4A-F7B3-15DC161BC5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E073858F-1E47-6B30-2074-4C989FDDD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B18CC-3EDB-4B8F-967E-47AFFA9C8E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781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653121-85FF-A98D-C3F6-3A0EDF6BC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AA15EF-AE2D-42D6-6016-536467778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374C177-3CBE-3FF1-1BD2-025A52C4D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33F0-94EB-424D-9C63-DAAA2832E4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36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E723DC30-9CEF-CF88-27DD-FDCE45182C3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872538" cy="6858000"/>
            <a:chOff x="0" y="0"/>
            <a:chExt cx="5589" cy="4320"/>
          </a:xfrm>
        </p:grpSpPr>
        <p:sp>
          <p:nvSpPr>
            <p:cNvPr id="1032" name="Rectangle 3">
              <a:extLst>
                <a:ext uri="{FF2B5EF4-FFF2-40B4-BE49-F238E27FC236}">
                  <a16:creationId xmlns:a16="http://schemas.microsoft.com/office/drawing/2014/main" id="{C6763269-2C1F-E831-5EEA-65963A7D06C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336" y="150"/>
              <a:ext cx="5253" cy="40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SassoonPrimaryInfant" pitchFamily="2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pic>
          <p:nvPicPr>
            <p:cNvPr id="1033" name="Picture 4" descr="minispir">
              <a:extLst>
                <a:ext uri="{FF2B5EF4-FFF2-40B4-BE49-F238E27FC236}">
                  <a16:creationId xmlns:a16="http://schemas.microsoft.com/office/drawing/2014/main" id="{B033AA1E-9E48-3675-92C2-42DC8CBF80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0" y="0"/>
              <a:ext cx="67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FDC36F74-0D2A-2EEA-7300-BFF41AD3DE44}"/>
                </a:ext>
              </a:extLst>
            </p:cNvPr>
            <p:cNvSpPr>
              <a:spLocks noChangeShapeType="1"/>
            </p:cNvSpPr>
            <p:nvPr/>
          </p:nvSpPr>
          <p:spPr bwMode="ltGray">
            <a:xfrm>
              <a:off x="640" y="1008"/>
              <a:ext cx="4880" cy="0"/>
            </a:xfrm>
            <a:prstGeom prst="line">
              <a:avLst/>
            </a:prstGeom>
            <a:noFill/>
            <a:ln w="31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96D3DE30-5BA5-98A8-D501-1332BAA490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53273F59-4C74-6F62-E18D-4615348A5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F33C0A89-81A8-6D86-BA39-56BD26117F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B39D3F98-A054-2290-EEC0-8670935098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0960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49C29491-1323-D790-D255-B82348C741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960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chemeClr val="bg2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0CA2B69-22C9-463C-B910-B4F954D01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Monotype Sorts" pitchFamily="2" charset="2"/>
        <a:buChar char="4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B167CEA-01C0-C24F-2568-6FEBAC3647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5400" b="1">
                <a:latin typeface="SassoonCRInfant" pitchFamily="2" charset="0"/>
              </a:rPr>
              <a:t>Key Stage One Home Learning Meeting</a:t>
            </a:r>
            <a:br>
              <a:rPr lang="en-GB" altLang="en-US" sz="5400" b="1">
                <a:latin typeface="SassoonCRInfant" pitchFamily="2" charset="0"/>
              </a:rPr>
            </a:br>
            <a:r>
              <a:rPr lang="en-GB" altLang="en-US" sz="5400" b="1">
                <a:latin typeface="SassoonCRInfant" pitchFamily="2" charset="0"/>
              </a:rPr>
              <a:t>Welcome</a:t>
            </a:r>
            <a:endParaRPr lang="en-GB" altLang="en-US">
              <a:latin typeface="SassoonCRInfant" pitchFamily="2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6AB2605-F348-42C4-5AAF-FED6B90ABA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0ADB8899-B45F-88B1-9520-5D36B750C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200400"/>
          <a:ext cx="4960938" cy="281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960938" imgH="2811463" progId="MS_ClipArt_Gallery.2">
                  <p:embed/>
                </p:oleObj>
              </mc:Choice>
              <mc:Fallback>
                <p:oleObj name="Clip" r:id="rId2" imgW="4960938" imgH="2811463" progId="MS_ClipArt_Gallery.2">
                  <p:embed/>
                  <p:pic>
                    <p:nvPicPr>
                      <p:cNvPr id="3076" name="Object 4">
                        <a:extLst>
                          <a:ext uri="{FF2B5EF4-FFF2-40B4-BE49-F238E27FC236}">
                            <a16:creationId xmlns:a16="http://schemas.microsoft.com/office/drawing/2014/main" id="{0ADB8899-B45F-88B1-9520-5D36B750C2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00400"/>
                        <a:ext cx="4960938" cy="281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4A1833F-EA7A-2228-2448-5C67C2DC7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>
                <a:latin typeface="SassoonCRInfant" pitchFamily="2" charset="0"/>
              </a:rPr>
              <a:t>Multiplication and division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49DB1DA-2A7B-00BF-C8F5-BA20F0FF6F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z="2200" b="1" dirty="0">
                <a:latin typeface="SassoonCRInfant" panose="00000400000000000000" pitchFamily="2" charset="0"/>
              </a:rPr>
              <a:t>Multiplication - year 1 children should know by heart at least their 2, 5 and 10 times tables by the end of the year.</a:t>
            </a:r>
          </a:p>
          <a:p>
            <a:pPr>
              <a:defRPr/>
            </a:pPr>
            <a:endParaRPr lang="en-GB" altLang="en-US" sz="2200" b="1" dirty="0">
              <a:latin typeface="SassoonCRInfant" panose="00000400000000000000" pitchFamily="2" charset="0"/>
            </a:endParaRPr>
          </a:p>
          <a:p>
            <a:pPr>
              <a:defRPr/>
            </a:pPr>
            <a:r>
              <a:rPr lang="en-GB" altLang="en-US" sz="2200" b="1" dirty="0">
                <a:latin typeface="SassoonCRInfant" panose="00000400000000000000" pitchFamily="2" charset="0"/>
              </a:rPr>
              <a:t>Multiplication and division - year 2 children should know by heart at least their 2, 3, 5 and 10 times tables and division facts by the end of the year.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GB" altLang="en-US" sz="2200" b="1" dirty="0">
              <a:latin typeface="SassoonCRInfant" panose="00000400000000000000" pitchFamily="2" charset="0"/>
            </a:endParaRPr>
          </a:p>
          <a:p>
            <a:pPr>
              <a:defRPr/>
            </a:pPr>
            <a:endParaRPr lang="en-GB" altLang="en-US" sz="2200" b="1" dirty="0">
              <a:latin typeface="SassoonCRInfant" panose="00000400000000000000" pitchFamily="2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GB" altLang="en-US" sz="2800" b="1" dirty="0">
              <a:latin typeface="SassoonCRInfant" panose="00000400000000000000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30CDB08-AD43-BBAD-5BE9-4D3343D039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876300"/>
          </a:xfrm>
        </p:spPr>
        <p:txBody>
          <a:bodyPr/>
          <a:lstStyle/>
          <a:p>
            <a:pPr algn="ctr"/>
            <a:r>
              <a:rPr lang="en-GB" altLang="en-US" sz="5400" b="1">
                <a:latin typeface="SassoonCRInfant" pitchFamily="2" charset="0"/>
              </a:rPr>
              <a:t>Other Home Learning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FC08D7B-F807-5C9D-5FEA-CC9BBDDC93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374900"/>
            <a:ext cx="7772400" cy="3568700"/>
          </a:xfrm>
        </p:spPr>
        <p:txBody>
          <a:bodyPr/>
          <a:lstStyle/>
          <a:p>
            <a:r>
              <a:rPr lang="en-GB" altLang="en-US" b="1">
                <a:latin typeface="SassoonCRInfant" pitchFamily="2" charset="0"/>
              </a:rPr>
              <a:t>On occasion, projects homework tasks may be set. </a:t>
            </a:r>
          </a:p>
          <a:p>
            <a:r>
              <a:rPr lang="en-GB" altLang="en-US" b="1">
                <a:latin typeface="SassoonCRInfant" pitchFamily="2" charset="0"/>
              </a:rPr>
              <a:t>This will be set 2 weeks before a half term to allow plenty of time. </a:t>
            </a:r>
          </a:p>
          <a:p>
            <a:endParaRPr lang="en-GB" altLang="en-US" b="1">
              <a:latin typeface="SassoonCRInfan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00848C76-91DE-32AE-6624-43A4FFB9D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Google Classroom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B52AEA94-FD0E-2178-AE92-5B0D722D17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Monotype Sort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3911311-8BBC-9ABD-8D09-0D20C27F45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16013" y="981075"/>
            <a:ext cx="7772400" cy="1143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altLang="en-US" sz="3000" b="1">
                <a:latin typeface="SassoonCRInfant" pitchFamily="2" charset="0"/>
              </a:rPr>
              <a:t>If you have any questions, please email the admin address:</a:t>
            </a:r>
            <a:br>
              <a:rPr lang="en-GB" altLang="en-US" sz="3000" b="1">
                <a:latin typeface="SassoonCRInfant" pitchFamily="2" charset="0"/>
              </a:rPr>
            </a:br>
            <a:br>
              <a:rPr lang="en-GB" altLang="en-US" sz="3000" b="1">
                <a:latin typeface="SassoonCRInfant" pitchFamily="2" charset="0"/>
              </a:rPr>
            </a:br>
            <a:r>
              <a:rPr lang="en-GB" altLang="en-US" sz="3000" b="1">
                <a:latin typeface="SassoonCRInfant" pitchFamily="2" charset="0"/>
              </a:rPr>
              <a:t>admin@robertdrake.essex.sch.uk</a:t>
            </a:r>
            <a:endParaRPr lang="en-GB" altLang="en-US" sz="3000">
              <a:latin typeface="SassoonCRInfant" pitchFamily="2" charset="0"/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0C45FB0-6265-AA88-E755-9FBD4902C0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400800" cy="1828800"/>
          </a:xfrm>
        </p:spPr>
        <p:txBody>
          <a:bodyPr/>
          <a:lstStyle/>
          <a:p>
            <a:r>
              <a:rPr lang="en-GB" altLang="en-US" sz="4000">
                <a:latin typeface="SassoonCRInfant" pitchFamily="2" charset="0"/>
              </a:rPr>
              <a:t>Thank you for all your help and support.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95039C-5D1F-34D6-A292-C620B77D1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876300"/>
          </a:xfrm>
        </p:spPr>
        <p:txBody>
          <a:bodyPr/>
          <a:lstStyle/>
          <a:p>
            <a:pPr algn="ctr"/>
            <a:r>
              <a:rPr lang="en-GB" altLang="en-US" sz="4200" b="1">
                <a:latin typeface="SassoonCRInfant" pitchFamily="2" charset="0"/>
              </a:rPr>
              <a:t>Key Stage One Home Learning </a:t>
            </a:r>
            <a:endParaRPr lang="en-GB" altLang="en-US" sz="4000" b="1">
              <a:latin typeface="SassoonCRInfant" pitchFamily="2" charset="0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7AC9CFC-253F-1D9A-0923-0EBA3D9B1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7900" y="1628775"/>
            <a:ext cx="7772400" cy="3384550"/>
          </a:xfrm>
        </p:spPr>
        <p:txBody>
          <a:bodyPr/>
          <a:lstStyle/>
          <a:p>
            <a:r>
              <a:rPr lang="en-GB" altLang="en-US" sz="2800" b="1">
                <a:latin typeface="SassoonCRInfant" pitchFamily="2" charset="0"/>
              </a:rPr>
              <a:t>English </a:t>
            </a:r>
          </a:p>
          <a:p>
            <a:pPr lvl="1"/>
            <a:r>
              <a:rPr lang="en-GB" altLang="en-US" sz="2400" b="1">
                <a:latin typeface="SassoonCRInfant" pitchFamily="2" charset="0"/>
              </a:rPr>
              <a:t>Reading Book for enjoyment</a:t>
            </a:r>
          </a:p>
          <a:p>
            <a:pPr lvl="1"/>
            <a:r>
              <a:rPr lang="en-GB" altLang="en-US" sz="2400" b="1">
                <a:latin typeface="SassoonCRInfant" pitchFamily="2" charset="0"/>
              </a:rPr>
              <a:t>Phonics Reading Book sent via Monster Phonics</a:t>
            </a:r>
          </a:p>
          <a:p>
            <a:pPr lvl="1"/>
            <a:r>
              <a:rPr lang="en-GB" altLang="en-US" sz="2400" b="1">
                <a:latin typeface="SassoonCRInfant" pitchFamily="2" charset="0"/>
              </a:rPr>
              <a:t>Phonics homework (weekly via Google Classroom – Mr Chaplin will explain this later)</a:t>
            </a:r>
          </a:p>
          <a:p>
            <a:pPr lvl="1"/>
            <a:r>
              <a:rPr lang="en-GB" altLang="en-US" sz="2400" b="1">
                <a:latin typeface="SassoonCRInfant" pitchFamily="2" charset="0"/>
              </a:rPr>
              <a:t>Spellings sent via Google Classroom</a:t>
            </a:r>
          </a:p>
          <a:p>
            <a:r>
              <a:rPr lang="en-GB" altLang="en-US" sz="2800" b="1">
                <a:latin typeface="SassoonCRInfant" pitchFamily="2" charset="0"/>
              </a:rPr>
              <a:t>Maths </a:t>
            </a:r>
          </a:p>
          <a:p>
            <a:pPr lvl="1"/>
            <a:r>
              <a:rPr lang="en-GB" altLang="en-US" sz="2400" b="1">
                <a:latin typeface="SassoonCRInfant" pitchFamily="2" charset="0"/>
              </a:rPr>
              <a:t>NUMBOTs (Yr1 &amp; 2) and Rock Stars Times Table (Yr2) </a:t>
            </a:r>
          </a:p>
          <a:p>
            <a:pPr lvl="1"/>
            <a:r>
              <a:rPr lang="en-GB" altLang="en-US" sz="2400" b="1">
                <a:latin typeface="SassoonCRInfant" pitchFamily="2" charset="0"/>
              </a:rPr>
              <a:t>Challenge Me Cards (Maths Focus)</a:t>
            </a:r>
          </a:p>
          <a:p>
            <a:endParaRPr lang="en-GB" altLang="en-US" sz="2800" b="1">
              <a:latin typeface="SassoonCRInfant" pitchFamily="2" charset="0"/>
            </a:endParaRPr>
          </a:p>
          <a:p>
            <a:endParaRPr lang="en-GB" altLang="en-US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7071EB7-9515-B2F0-4D10-7D496C5B7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1028700"/>
          </a:xfrm>
        </p:spPr>
        <p:txBody>
          <a:bodyPr/>
          <a:lstStyle/>
          <a:p>
            <a:pPr algn="ctr"/>
            <a:r>
              <a:rPr lang="en-GB" altLang="en-US" sz="4000" b="1">
                <a:latin typeface="SassoonCRInfant" pitchFamily="2" charset="0"/>
              </a:rPr>
              <a:t>Homework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CA1B53E-EE7C-D9A8-DF15-B13F522ED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628775"/>
            <a:ext cx="7772400" cy="4537075"/>
          </a:xfrm>
        </p:spPr>
        <p:txBody>
          <a:bodyPr/>
          <a:lstStyle/>
          <a:p>
            <a:r>
              <a:rPr lang="en-GB" altLang="en-US" sz="1600" b="1">
                <a:latin typeface="SassoonCRInfant" pitchFamily="2" charset="0"/>
              </a:rPr>
              <a:t>Children will be given a weekly task related to phonics.  This will involve the children sorting a selection of words into the correct sounds and writing a sentence containing the 3 sight words given.</a:t>
            </a:r>
          </a:p>
          <a:p>
            <a:r>
              <a:rPr lang="en-GB" altLang="en-US" sz="1600" b="1">
                <a:latin typeface="SassoonCRInfant" pitchFamily="2" charset="0"/>
              </a:rPr>
              <a:t>Year 2 will complete the same activity but at a higher level.</a:t>
            </a:r>
          </a:p>
          <a:p>
            <a:r>
              <a:rPr lang="en-GB" altLang="en-US" sz="1600" b="1">
                <a:latin typeface="SassoonCRInfant" pitchFamily="2" charset="0"/>
              </a:rPr>
              <a:t>Phonics Home Learning Books will be sent home this week.  These books should remain at home and not be returned to school. Please ask when you need new books.</a:t>
            </a:r>
          </a:p>
          <a:p>
            <a:r>
              <a:rPr lang="en-GB" altLang="en-US" sz="1600" b="1">
                <a:latin typeface="SassoonCRInfant" pitchFamily="2" charset="0"/>
              </a:rPr>
              <a:t>Homework is set on a Thursday and should be completed by the following Tuesday.</a:t>
            </a:r>
          </a:p>
          <a:p>
            <a:r>
              <a:rPr lang="en-GB" altLang="en-US" sz="1600" b="1">
                <a:latin typeface="SassoonCRInfant" pitchFamily="2" charset="0"/>
              </a:rPr>
              <a:t>Completed work should be photographed and uploaded to Google Classroom (Mr Chaplin will explain this later). </a:t>
            </a:r>
          </a:p>
          <a:p>
            <a:r>
              <a:rPr lang="en-GB" altLang="en-US" sz="1600" b="1">
                <a:latin typeface="SassoonCRInfant" pitchFamily="2" charset="0"/>
              </a:rPr>
              <a:t>Weekly spellings will be uploaded onto Google Classroom on Monday afternoon. The children will be tested on these words on Monday and retested on a Friday.</a:t>
            </a:r>
          </a:p>
          <a:p>
            <a:r>
              <a:rPr lang="en-GB" altLang="en-US" sz="1600" b="1">
                <a:latin typeface="SassoonCRInfant" pitchFamily="2" charset="0"/>
              </a:rPr>
              <a:t>Home learning not completed on time has to be completed during break or lunchtimes, unless there are exceptional circumstances (in line with the School Home Learning Policy).</a:t>
            </a:r>
          </a:p>
          <a:p>
            <a:endParaRPr lang="en-GB" altLang="en-US" sz="1600" b="1">
              <a:latin typeface="SassoonCRInf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EDB3E6-884C-CEBB-5EE5-D96FD861E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772400" cy="952500"/>
          </a:xfrm>
        </p:spPr>
        <p:txBody>
          <a:bodyPr/>
          <a:lstStyle/>
          <a:p>
            <a:pPr algn="ctr"/>
            <a:r>
              <a:rPr lang="en-GB" altLang="en-US" sz="5400" b="1">
                <a:latin typeface="SassoonCRInfant" pitchFamily="2" charset="0"/>
              </a:rPr>
              <a:t>Reading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07584FB-B214-AE79-EEC6-E4D8CE5F0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1238" y="1557338"/>
            <a:ext cx="7448550" cy="4895850"/>
          </a:xfrm>
        </p:spPr>
        <p:txBody>
          <a:bodyPr/>
          <a:lstStyle/>
          <a:p>
            <a:r>
              <a:rPr lang="en-GB" altLang="en-US" sz="2000" b="1">
                <a:latin typeface="SassoonCRInfant" pitchFamily="2" charset="0"/>
              </a:rPr>
              <a:t>Picture cues. </a:t>
            </a:r>
          </a:p>
          <a:p>
            <a:r>
              <a:rPr lang="en-GB" altLang="en-US" sz="2000" b="1">
                <a:latin typeface="SassoonCRInfant" pitchFamily="2" charset="0"/>
              </a:rPr>
              <a:t>Sounding out individual letter sounds.</a:t>
            </a:r>
          </a:p>
          <a:p>
            <a:r>
              <a:rPr lang="en-GB" altLang="en-US" sz="2000" b="1">
                <a:latin typeface="SassoonCRInfant" pitchFamily="2" charset="0"/>
              </a:rPr>
              <a:t>Blending initial and final sounds.</a:t>
            </a:r>
          </a:p>
          <a:p>
            <a:r>
              <a:rPr lang="en-GB" altLang="en-US" sz="2000" b="1">
                <a:latin typeface="SassoonCRInfant" pitchFamily="2" charset="0"/>
              </a:rPr>
              <a:t>Breaking into syllables - </a:t>
            </a:r>
            <a:r>
              <a:rPr lang="en-GB" altLang="en-US" sz="2000" b="1" i="1">
                <a:latin typeface="SassoonCRInfant" pitchFamily="2" charset="0"/>
              </a:rPr>
              <a:t>e.g. be/come</a:t>
            </a:r>
            <a:endParaRPr lang="en-GB" altLang="en-US" sz="2000" b="1">
              <a:latin typeface="SassoonCRInfant" pitchFamily="2" charset="0"/>
            </a:endParaRPr>
          </a:p>
          <a:p>
            <a:r>
              <a:rPr lang="en-GB" altLang="en-US" sz="2000" b="1">
                <a:latin typeface="SassoonCRInfant" pitchFamily="2" charset="0"/>
              </a:rPr>
              <a:t>Contextual cues - </a:t>
            </a:r>
            <a:r>
              <a:rPr lang="en-GB" altLang="en-US" sz="2000" b="1" i="1">
                <a:latin typeface="SassoonCRInfant" pitchFamily="2" charset="0"/>
              </a:rPr>
              <a:t>e.g. William turned the l_ _ _ _ on.</a:t>
            </a:r>
          </a:p>
          <a:p>
            <a:r>
              <a:rPr lang="en-GB" altLang="en-US" sz="2000" b="1">
                <a:latin typeface="SassoonCRInfant" pitchFamily="2" charset="0"/>
              </a:rPr>
              <a:t>Grammatical cues - </a:t>
            </a:r>
            <a:r>
              <a:rPr lang="en-GB" altLang="en-US" sz="2000" b="1" i="1">
                <a:latin typeface="SassoonCRInfant" pitchFamily="2" charset="0"/>
              </a:rPr>
              <a:t>e.g. Bang!</a:t>
            </a:r>
          </a:p>
          <a:p>
            <a:r>
              <a:rPr lang="en-GB" altLang="en-US" sz="2000" b="1">
                <a:latin typeface="SassoonCRInfant" pitchFamily="2" charset="0"/>
              </a:rPr>
              <a:t>Children should read their book twice (decoding and understanding) until they have reached turquoise level.</a:t>
            </a:r>
          </a:p>
          <a:p>
            <a:r>
              <a:rPr lang="en-GB" altLang="en-US" sz="2000" b="1">
                <a:latin typeface="SassoonCRInfant" pitchFamily="2" charset="0"/>
              </a:rPr>
              <a:t>It is expected that all children read at least 4 times a week. </a:t>
            </a:r>
          </a:p>
          <a:p>
            <a:r>
              <a:rPr lang="en-GB" altLang="en-US" sz="2000" b="1">
                <a:latin typeface="SassoonCRInfant" pitchFamily="2" charset="0"/>
              </a:rPr>
              <a:t>All children that have read 4 times that week will be rewarded.</a:t>
            </a:r>
          </a:p>
          <a:p>
            <a:endParaRPr lang="en-GB" altLang="en-US" sz="2000" b="1">
              <a:latin typeface="SassoonCRInfa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D0A0411-7199-6C59-7679-42720765FC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Reading Records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957D831D-5820-B769-D141-978517D7A5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0600" y="1627188"/>
            <a:ext cx="7613650" cy="1031875"/>
          </a:xfrm>
        </p:spPr>
        <p:txBody>
          <a:bodyPr/>
          <a:lstStyle/>
          <a:p>
            <a:r>
              <a:rPr lang="en-GB" altLang="en-US" sz="2000" b="1">
                <a:latin typeface="SassoonCRInfant" pitchFamily="2" charset="0"/>
              </a:rPr>
              <a:t>Please record in your child’s Reading Record each time they read with an adult. </a:t>
            </a:r>
          </a:p>
          <a:p>
            <a:r>
              <a:rPr lang="en-GB" altLang="en-US" sz="2000" b="1">
                <a:latin typeface="SassoonCRInfant" pitchFamily="2" charset="0"/>
              </a:rPr>
              <a:t>Please be specific and state what page they have reached. If your child needs to change their book (read twice until Turquoise level), we kindly ask for parents to draw a simple outline of a book to remind your child to change it the following morning. </a:t>
            </a:r>
          </a:p>
          <a:p>
            <a:r>
              <a:rPr lang="en-GB" altLang="en-US" sz="2000" b="1">
                <a:latin typeface="SassoonCRInfant" pitchFamily="2" charset="0"/>
              </a:rPr>
              <a:t>It is also beneficial to occasionally include details of how they have read (expression, prediction). </a:t>
            </a:r>
          </a:p>
          <a:p>
            <a:r>
              <a:rPr lang="en-GB" altLang="en-US" sz="2000" b="1">
                <a:latin typeface="SassoonCRInfant" pitchFamily="2" charset="0"/>
              </a:rPr>
              <a:t>We encourage the children to be responsible for changing and tallying the books they have read, this is something we practise in Year 1.</a:t>
            </a:r>
          </a:p>
          <a:p>
            <a:r>
              <a:rPr lang="en-GB" altLang="en-US" sz="2000" b="1">
                <a:latin typeface="SassoonCRInfant" pitchFamily="2" charset="0"/>
              </a:rPr>
              <a:t>The tally chart will be completed in school, please do not edit this at home.</a:t>
            </a:r>
          </a:p>
        </p:txBody>
      </p:sp>
      <p:pic>
        <p:nvPicPr>
          <p:cNvPr id="7172" name="Picture 2" descr="Image result for book outline">
            <a:extLst>
              <a:ext uri="{FF2B5EF4-FFF2-40B4-BE49-F238E27FC236}">
                <a16:creationId xmlns:a16="http://schemas.microsoft.com/office/drawing/2014/main" id="{EC9A90CB-D5B7-574C-FB30-908D85FF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732463"/>
            <a:ext cx="10223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945D8DE7-1651-C74A-667F-CA4A13A43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5616575" cy="211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>
            <a:extLst>
              <a:ext uri="{FF2B5EF4-FFF2-40B4-BE49-F238E27FC236}">
                <a16:creationId xmlns:a16="http://schemas.microsoft.com/office/drawing/2014/main" id="{58AB820F-3689-D5D5-6B8C-1D08210B2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25713"/>
            <a:ext cx="572928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88A970E-72AA-DEC5-23E9-A5A85A7D4E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/>
              <a:t>Rock Stars Times Tables and NUMBOTS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851B1789-D9B2-1AA5-FC89-E298E67FD1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https://ttrockstars.com</a:t>
            </a:r>
          </a:p>
          <a:p>
            <a:endParaRPr lang="en-GB" altLang="en-US"/>
          </a:p>
        </p:txBody>
      </p:sp>
      <p:pic>
        <p:nvPicPr>
          <p:cNvPr id="9220" name="Picture 3" descr="https://ttrockstars.com/data_files/file_41161e408530044dfa6018aed6c099bb.png">
            <a:extLst>
              <a:ext uri="{FF2B5EF4-FFF2-40B4-BE49-F238E27FC236}">
                <a16:creationId xmlns:a16="http://schemas.microsoft.com/office/drawing/2014/main" id="{66A93B8C-A6B8-A280-9529-646A3B155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50" y="2552700"/>
            <a:ext cx="3455988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">
            <a:extLst>
              <a:ext uri="{FF2B5EF4-FFF2-40B4-BE49-F238E27FC236}">
                <a16:creationId xmlns:a16="http://schemas.microsoft.com/office/drawing/2014/main" id="{0E700218-8AEF-ED33-1088-FEBD755BCF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2881313"/>
            <a:ext cx="38719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FAB0096-D0FE-BDF3-9271-DE28760BA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/>
              <a:t>Rock Stars Times Tables</a:t>
            </a:r>
          </a:p>
        </p:txBody>
      </p:sp>
      <p:pic>
        <p:nvPicPr>
          <p:cNvPr id="10243" name="Content Placeholder 1">
            <a:extLst>
              <a:ext uri="{FF2B5EF4-FFF2-40B4-BE49-F238E27FC236}">
                <a16:creationId xmlns:a16="http://schemas.microsoft.com/office/drawing/2014/main" id="{8F510951-857B-0123-D54A-3399A636A1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28775"/>
            <a:ext cx="7839075" cy="45370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F553FC6-7790-8BBF-E700-D7EDE4C0F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/>
              <a:t>Rock Stars Times Tables</a:t>
            </a:r>
          </a:p>
        </p:txBody>
      </p:sp>
      <p:pic>
        <p:nvPicPr>
          <p:cNvPr id="11267" name="Content Placeholder 3">
            <a:extLst>
              <a:ext uri="{FF2B5EF4-FFF2-40B4-BE49-F238E27FC236}">
                <a16:creationId xmlns:a16="http://schemas.microsoft.com/office/drawing/2014/main" id="{F96BC32F-3A75-A52C-EB09-80DF4D51B7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73238"/>
            <a:ext cx="7804150" cy="4679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NOTEBOOK 3">
      <a:dk1>
        <a:srgbClr val="000000"/>
      </a:dk1>
      <a:lt1>
        <a:srgbClr val="FFFFFF"/>
      </a:lt1>
      <a:dk2>
        <a:srgbClr val="000000"/>
      </a:dk2>
      <a:lt2>
        <a:srgbClr val="393939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4D4D4D"/>
      </a:hlink>
      <a:folHlink>
        <a:srgbClr val="EAEAEA"/>
      </a:folHlink>
    </a:clrScheme>
    <a:fontScheme name="NOTEBOO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assoonPrimaryInfant" pitchFamily="2" charset="0"/>
          </a:defRPr>
        </a:defPPr>
      </a:lstStyle>
    </a:lnDef>
  </a:objectDefaults>
  <a:extraClrSchemeLst>
    <a:extraClrScheme>
      <a:clrScheme name="NOTEBOOK 1">
        <a:dk1>
          <a:srgbClr val="402000"/>
        </a:dk1>
        <a:lt1>
          <a:srgbClr val="FBFAE2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DFCEE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2">
        <a:dk1>
          <a:srgbClr val="402000"/>
        </a:dk1>
        <a:lt1>
          <a:srgbClr val="FFFFFF"/>
        </a:lt1>
        <a:dk2>
          <a:srgbClr val="996633"/>
        </a:dk2>
        <a:lt2>
          <a:srgbClr val="A08366"/>
        </a:lt2>
        <a:accent1>
          <a:srgbClr val="CE9964"/>
        </a:accent1>
        <a:accent2>
          <a:srgbClr val="CD3333"/>
        </a:accent2>
        <a:accent3>
          <a:srgbClr val="FFFFFF"/>
        </a:accent3>
        <a:accent4>
          <a:srgbClr val="351A00"/>
        </a:accent4>
        <a:accent5>
          <a:srgbClr val="E3CAB8"/>
        </a:accent5>
        <a:accent6>
          <a:srgbClr val="BA2D2D"/>
        </a:accent6>
        <a:hlink>
          <a:srgbClr val="9A7F32"/>
        </a:hlink>
        <a:folHlink>
          <a:srgbClr val="ECA0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TEBOOK 4">
        <a:dk1>
          <a:srgbClr val="1C1C1C"/>
        </a:dk1>
        <a:lt1>
          <a:srgbClr val="FFFFFF"/>
        </a:lt1>
        <a:dk2>
          <a:srgbClr val="000066"/>
        </a:dk2>
        <a:lt2>
          <a:srgbClr val="666699"/>
        </a:lt2>
        <a:accent1>
          <a:srgbClr val="FF5050"/>
        </a:accent1>
        <a:accent2>
          <a:srgbClr val="009999"/>
        </a:accent2>
        <a:accent3>
          <a:srgbClr val="FFFFFF"/>
        </a:accent3>
        <a:accent4>
          <a:srgbClr val="161616"/>
        </a:accent4>
        <a:accent5>
          <a:srgbClr val="FFB3B3"/>
        </a:accent5>
        <a:accent6>
          <a:srgbClr val="008A8A"/>
        </a:accent6>
        <a:hlink>
          <a:srgbClr val="3366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6FF386A3CAEE47B071EDF7FB324927" ma:contentTypeVersion="16" ma:contentTypeDescription="Create a new document." ma:contentTypeScope="" ma:versionID="126287177ecca7c2800d497a2ed8d0b6">
  <xsd:schema xmlns:xsd="http://www.w3.org/2001/XMLSchema" xmlns:xs="http://www.w3.org/2001/XMLSchema" xmlns:p="http://schemas.microsoft.com/office/2006/metadata/properties" xmlns:ns2="6dcf283b-1327-4e2d-8117-efcda5f18f76" xmlns:ns3="641a604c-ba05-4255-9112-16c2baad1bce" targetNamespace="http://schemas.microsoft.com/office/2006/metadata/properties" ma:root="true" ma:fieldsID="e9e4df517b9c00b6c1b1a6615cbad90b" ns2:_="" ns3:_="">
    <xsd:import namespace="6dcf283b-1327-4e2d-8117-efcda5f18f76"/>
    <xsd:import namespace="641a604c-ba05-4255-9112-16c2baad1b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f283b-1327-4e2d-8117-efcda5f18f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08580a-4e9d-4fa7-8784-feaa40cc9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a604c-ba05-4255-9112-16c2baad1bc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fb8dd04-ab61-4a02-8e31-2d6bcfb9adf0}" ma:internalName="TaxCatchAll" ma:showField="CatchAllData" ma:web="641a604c-ba05-4255-9112-16c2baad1b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1a604c-ba05-4255-9112-16c2baad1bce"/>
    <lcf76f155ced4ddcb4097134ff3c332f xmlns="6dcf283b-1327-4e2d-8117-efcda5f18f76">
      <Terms xmlns="http://schemas.microsoft.com/office/infopath/2007/PartnerControls"/>
    </lcf76f155ced4ddcb4097134ff3c332f>
  </documentManagement>
</p:propertie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9938B-EE8B-46F1-BE52-AE18D2C1DF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f283b-1327-4e2d-8117-efcda5f18f76"/>
    <ds:schemaRef ds:uri="641a604c-ba05-4255-9112-16c2baad1b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5DBC15-414F-413F-8E2C-9EC9C9137D3E}">
  <ds:schemaRefs>
    <ds:schemaRef ds:uri="http://schemas.microsoft.com/office/2006/metadata/properties"/>
    <ds:schemaRef ds:uri="http://schemas.microsoft.com/office/infopath/2007/PartnerControls"/>
    <ds:schemaRef ds:uri="641a604c-ba05-4255-9112-16c2baad1bce"/>
    <ds:schemaRef ds:uri="6dcf283b-1327-4e2d-8117-efcda5f18f76"/>
  </ds:schemaRefs>
</ds:datastoreItem>
</file>

<file path=customXml/itemProps3.xml><?xml version="1.0" encoding="utf-8"?>
<ds:datastoreItem xmlns:ds="http://schemas.openxmlformats.org/officeDocument/2006/customXml" ds:itemID="{38B2ECB2-F031-4C9C-9975-2213B9429C2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65B6884-A5B5-43D9-A884-D68E1D519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344</TotalTime>
  <Words>610</Words>
  <Application>Microsoft Office PowerPoint</Application>
  <PresentationFormat>On-screen Show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NOTEBOOK</vt:lpstr>
      <vt:lpstr>Key Stage One Home Learning Meeting Welcome</vt:lpstr>
      <vt:lpstr>Key Stage One Home Learning </vt:lpstr>
      <vt:lpstr>Homework</vt:lpstr>
      <vt:lpstr>Reading</vt:lpstr>
      <vt:lpstr>Reading Records</vt:lpstr>
      <vt:lpstr>PowerPoint Presentation</vt:lpstr>
      <vt:lpstr>Rock Stars Times Tables and NUMBOTS</vt:lpstr>
      <vt:lpstr>Rock Stars Times Tables</vt:lpstr>
      <vt:lpstr>Rock Stars Times Tables</vt:lpstr>
      <vt:lpstr>Multiplication and division</vt:lpstr>
      <vt:lpstr>Other Home Learning</vt:lpstr>
      <vt:lpstr>Google Classroom</vt:lpstr>
      <vt:lpstr>If you have any questions, please email the admin address:  admin@robertdrake.essex.sch.uk</vt:lpstr>
    </vt:vector>
  </TitlesOfParts>
  <Company>Robert Drake Primry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One Home Learning Meeting Welcome</dc:title>
  <dc:creator>Admin</dc:creator>
  <cp:lastModifiedBy>Ellie Ramsey</cp:lastModifiedBy>
  <cp:revision>40</cp:revision>
  <cp:lastPrinted>2019-09-11T07:04:01Z</cp:lastPrinted>
  <dcterms:created xsi:type="dcterms:W3CDTF">2007-09-17T19:55:45Z</dcterms:created>
  <dcterms:modified xsi:type="dcterms:W3CDTF">2025-09-17T13:50:20Z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Warren Bye</vt:lpwstr>
  </property>
  <property fmtid="{D5CDD505-2E9C-101B-9397-08002B2CF9AE}" pid="3" name="Order">
    <vt:lpwstr>8296400.00000000</vt:lpwstr>
  </property>
  <property fmtid="{D5CDD505-2E9C-101B-9397-08002B2CF9AE}" pid="4" name="_ExtendedDescription">
    <vt:lpwstr/>
  </property>
  <property fmtid="{D5CDD505-2E9C-101B-9397-08002B2CF9AE}" pid="5" name="display_urn:schemas-microsoft-com:office:office#Author">
    <vt:lpwstr>Warren Bye</vt:lpwstr>
  </property>
  <property fmtid="{D5CDD505-2E9C-101B-9397-08002B2CF9AE}" pid="6" name="ComplianceAssetId">
    <vt:lpwstr/>
  </property>
  <property fmtid="{D5CDD505-2E9C-101B-9397-08002B2CF9AE}" pid="7" name="TriggerFlowInfo">
    <vt:lpwstr/>
  </property>
  <property fmtid="{D5CDD505-2E9C-101B-9397-08002B2CF9AE}" pid="8" name="ContentTypeId">
    <vt:lpwstr>0x010100026F0E479F89DD4EB439CE7C2C91C98A</vt:lpwstr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MediaLengthInSeconds">
    <vt:lpwstr/>
  </property>
  <property fmtid="{D5CDD505-2E9C-101B-9397-08002B2CF9AE}" pid="12" name="TaxCatchAll">
    <vt:lpwstr/>
  </property>
  <property fmtid="{D5CDD505-2E9C-101B-9397-08002B2CF9AE}" pid="13" name="lcf76f155ced4ddcb4097134ff3c332f">
    <vt:lpwstr/>
  </property>
</Properties>
</file>